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6858000" cy="9144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6346" autoAdjust="0"/>
    <p:restoredTop sz="94003" autoAdjust="0"/>
  </p:normalViewPr>
  <p:slideViewPr>
    <p:cSldViewPr>
      <p:cViewPr>
        <p:scale>
          <a:sx n="100" d="100"/>
          <a:sy n="100" d="100"/>
        </p:scale>
        <p:origin x="-1734" y="-78"/>
      </p:cViewPr>
      <p:guideLst>
        <p:guide orient="horz" pos="2880"/>
        <p:guide pos="216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CE34125-409A-4515-B162-17D5779C99BF}" type="datetimeFigureOut">
              <a:rPr lang="el-GR" smtClean="0"/>
              <a:pPr/>
              <a:t>10/9/2013</a:t>
            </a:fld>
            <a:endParaRPr lang="el-GR"/>
          </a:p>
        </p:txBody>
      </p:sp>
      <p:sp>
        <p:nvSpPr>
          <p:cNvPr id="4" name="3 - Θέση εικόνας διαφάνειας"/>
          <p:cNvSpPr>
            <a:spLocks noGrp="1" noRot="1" noChangeAspect="1"/>
          </p:cNvSpPr>
          <p:nvPr>
            <p:ph type="sldImg" idx="2"/>
          </p:nvPr>
        </p:nvSpPr>
        <p:spPr>
          <a:xfrm>
            <a:off x="2143125" y="685800"/>
            <a:ext cx="257175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2D0AF14-6DEA-482D-8CDC-A725F5C87115}" type="slidenum">
              <a:rPr lang="el-GR" smtClean="0"/>
              <a:pPr/>
              <a:t>‹#›</a:t>
            </a:fld>
            <a:endParaRPr lang="el-G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E2D0AF14-6DEA-482D-8CDC-A725F5C87115}" type="slidenum">
              <a:rPr lang="el-GR" smtClean="0"/>
              <a:pPr/>
              <a:t>1</a:t>
            </a:fld>
            <a:endParaRPr lang="el-G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514350" y="2840568"/>
            <a:ext cx="5829300" cy="1960033"/>
          </a:xfrm>
        </p:spPr>
        <p:txBody>
          <a:bodyPr/>
          <a:lstStyle/>
          <a:p>
            <a:r>
              <a:rPr lang="el-GR" smtClean="0"/>
              <a:t>Κάντε κλικ για επεξεργασία του τίτλου</a:t>
            </a:r>
            <a:endParaRPr lang="el-GR"/>
          </a:p>
        </p:txBody>
      </p:sp>
      <p:sp>
        <p:nvSpPr>
          <p:cNvPr id="3" name="2 - Υπότιτλος"/>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10/9/2013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10/9/2013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4972050" y="366185"/>
            <a:ext cx="1543050" cy="7802033"/>
          </a:xfrm>
        </p:spPr>
        <p:txBody>
          <a:bodyPr vert="eaVert"/>
          <a:lstStyle/>
          <a:p>
            <a:r>
              <a:rPr lang="el-GR" smtClean="0"/>
              <a:t>Κάντε κλικ για επεξεργασία του τίτλου</a:t>
            </a:r>
            <a:endParaRPr lang="el-GR"/>
          </a:p>
        </p:txBody>
      </p:sp>
      <p:sp>
        <p:nvSpPr>
          <p:cNvPr id="3" name="2 - Θέση κατακόρυφου κειμένου"/>
          <p:cNvSpPr>
            <a:spLocks noGrp="1"/>
          </p:cNvSpPr>
          <p:nvPr>
            <p:ph type="body" orient="vert" idx="1"/>
          </p:nvPr>
        </p:nvSpPr>
        <p:spPr>
          <a:xfrm>
            <a:off x="342900" y="366185"/>
            <a:ext cx="4514850" cy="7802033"/>
          </a:xfrm>
        </p:spPr>
        <p:txBody>
          <a:bodyPr vert="eaVert"/>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10/9/2013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10/9/2013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541735" y="5875867"/>
            <a:ext cx="5829300" cy="1816100"/>
          </a:xfrm>
        </p:spPr>
        <p:txBody>
          <a:bodyPr anchor="t"/>
          <a:lstStyle>
            <a:lvl1pPr algn="l">
              <a:defRPr sz="4000" b="1" cap="all"/>
            </a:lvl1pPr>
          </a:lstStyle>
          <a:p>
            <a:r>
              <a:rPr lang="el-GR" smtClean="0"/>
              <a:t>Κάντε κλικ για επεξεργασία του τίτλου</a:t>
            </a:r>
            <a:endParaRPr lang="el-GR"/>
          </a:p>
        </p:txBody>
      </p:sp>
      <p:sp>
        <p:nvSpPr>
          <p:cNvPr id="3" name="2 - Θέση κειμένου"/>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Κάντε κλικ για να επεξεργαστείτε τα στυλ κειμένου του υποδείγματος</a:t>
            </a: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10/9/2013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περιεχομένου"/>
          <p:cNvSpPr>
            <a:spLocks noGrp="1"/>
          </p:cNvSpPr>
          <p:nvPr>
            <p:ph sz="half" idx="1"/>
          </p:nvPr>
        </p:nvSpPr>
        <p:spPr>
          <a:xfrm>
            <a:off x="34290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348615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10/9/2013</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Κάντε κλικ για επεξεργασία του τίτλου</a:t>
            </a:r>
            <a:endParaRPr lang="el-GR"/>
          </a:p>
        </p:txBody>
      </p:sp>
      <p:sp>
        <p:nvSpPr>
          <p:cNvPr id="3" name="2 - Θέση κειμένου"/>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Κάντε κλικ για να επεξεργαστείτε τα στυλ κειμένου του υποδείγματος</a:t>
            </a:r>
          </a:p>
        </p:txBody>
      </p:sp>
      <p:sp>
        <p:nvSpPr>
          <p:cNvPr id="4" name="3 - Θέση περιεχομένου"/>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Κάντε κλικ για να επεξεργαστείτε τα στυλ κειμένου του υποδείγματος</a:t>
            </a:r>
          </a:p>
        </p:txBody>
      </p:sp>
      <p:sp>
        <p:nvSpPr>
          <p:cNvPr id="6" name="5 - Θέση περιεχομένου"/>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2342CEA3-3058-4D43-AE35-B3DA76CB4003}" type="datetimeFigureOut">
              <a:rPr lang="el-GR" smtClean="0"/>
              <a:pPr/>
              <a:t>10/9/2013</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2342CEA3-3058-4D43-AE35-B3DA76CB4003}" type="datetimeFigureOut">
              <a:rPr lang="el-GR" smtClean="0"/>
              <a:pPr/>
              <a:t>10/9/2013</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2342CEA3-3058-4D43-AE35-B3DA76CB4003}" type="datetimeFigureOut">
              <a:rPr lang="el-GR" smtClean="0"/>
              <a:pPr/>
              <a:t>10/9/2013</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342900" y="364067"/>
            <a:ext cx="2256235" cy="1549400"/>
          </a:xfrm>
        </p:spPr>
        <p:txBody>
          <a:bodyPr anchor="b"/>
          <a:lstStyle>
            <a:lvl1pPr algn="l">
              <a:defRPr sz="2000" b="1"/>
            </a:lvl1pPr>
          </a:lstStyle>
          <a:p>
            <a:r>
              <a:rPr lang="el-GR" smtClean="0"/>
              <a:t>Κάντε κλικ για επεξεργασία του τίτλου</a:t>
            </a:r>
            <a:endParaRPr lang="el-GR"/>
          </a:p>
        </p:txBody>
      </p:sp>
      <p:sp>
        <p:nvSpPr>
          <p:cNvPr id="3" name="2 - Θέση περιεχομένου"/>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Κάντε κλικ για να επεξεργαστείτε τα στυλ κειμένου του υποδείγματος</a:t>
            </a: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10/9/2013</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344216" y="6400800"/>
            <a:ext cx="4114800" cy="755651"/>
          </a:xfrm>
        </p:spPr>
        <p:txBody>
          <a:bodyPr anchor="b"/>
          <a:lstStyle>
            <a:lvl1pPr algn="l">
              <a:defRPr sz="2000" b="1"/>
            </a:lvl1pPr>
          </a:lstStyle>
          <a:p>
            <a:r>
              <a:rPr lang="el-GR" smtClean="0"/>
              <a:t>Κάντε κλικ για επεξεργασία του τίτλου</a:t>
            </a:r>
            <a:endParaRPr lang="el-GR"/>
          </a:p>
        </p:txBody>
      </p:sp>
      <p:sp>
        <p:nvSpPr>
          <p:cNvPr id="3" name="2 - Θέση εικόνας"/>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Κάντε κλικ για να επεξεργαστείτε τα στυλ κειμένου του υποδείγματος</a:t>
            </a: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10/9/2013</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el-GR" smtClean="0"/>
              <a:t>Κάντε κλικ για επεξεργασία του τίτλου</a:t>
            </a:r>
            <a:endParaRPr lang="el-GR"/>
          </a:p>
        </p:txBody>
      </p:sp>
      <p:sp>
        <p:nvSpPr>
          <p:cNvPr id="3" name="2 - Θέση κειμένου"/>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2342CEA3-3058-4D43-AE35-B3DA76CB4003}" type="datetimeFigureOut">
              <a:rPr lang="el-GR" smtClean="0"/>
              <a:pPr/>
              <a:t>10/9/2013</a:t>
            </a:fld>
            <a:endParaRPr lang="el-GR"/>
          </a:p>
        </p:txBody>
      </p:sp>
      <p:sp>
        <p:nvSpPr>
          <p:cNvPr id="5" name="4 - Θέση υποσέλιδου"/>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D3F1D1C4-C2D9-4231-9FB2-B2D9D97AA41D}"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6" name="Picture 8" descr="https://encrypted-tbn2.gstatic.com/images?q=tbn:ANd9GcRgT16a9D-dN0tiJN-LEheTt5V74eYA5KKVrZrqapvRvLaWdJbl"/>
          <p:cNvPicPr>
            <a:picLocks noChangeAspect="1" noChangeArrowheads="1"/>
          </p:cNvPicPr>
          <p:nvPr/>
        </p:nvPicPr>
        <p:blipFill>
          <a:blip r:embed="rId3"/>
          <a:srcRect b="8085"/>
          <a:stretch>
            <a:fillRect/>
          </a:stretch>
        </p:blipFill>
        <p:spPr bwMode="auto">
          <a:xfrm>
            <a:off x="142852" y="3811576"/>
            <a:ext cx="1643401" cy="1046176"/>
          </a:xfrm>
          <a:prstGeom prst="rect">
            <a:avLst/>
          </a:prstGeom>
          <a:noFill/>
        </p:spPr>
      </p:pic>
      <p:sp>
        <p:nvSpPr>
          <p:cNvPr id="8" name="7 - Έλλειψη"/>
          <p:cNvSpPr/>
          <p:nvPr/>
        </p:nvSpPr>
        <p:spPr>
          <a:xfrm>
            <a:off x="1643050" y="3000364"/>
            <a:ext cx="3500462" cy="785818"/>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el-GR"/>
          </a:p>
        </p:txBody>
      </p:sp>
      <p:sp>
        <p:nvSpPr>
          <p:cNvPr id="20" name="19 - Οδοντωτό δεξιό βέλος"/>
          <p:cNvSpPr/>
          <p:nvPr/>
        </p:nvSpPr>
        <p:spPr>
          <a:xfrm rot="5400000">
            <a:off x="3003517" y="4019075"/>
            <a:ext cx="835532" cy="413194"/>
          </a:xfrm>
          <a:prstGeom prst="notchedRightArrow">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endParaRPr lang="el-GR"/>
          </a:p>
        </p:txBody>
      </p:sp>
      <p:pic>
        <p:nvPicPr>
          <p:cNvPr id="2054" name="Picture 6" descr="https://encrypted-tbn2.gstatic.com/images?q=tbn:ANd9GcSSo-PkHJO7WzbY4FoKE9krL81jgBYvtXoAxfhjeFDEfgvQy42G"/>
          <p:cNvPicPr>
            <a:picLocks noChangeAspect="1" noChangeArrowheads="1"/>
          </p:cNvPicPr>
          <p:nvPr/>
        </p:nvPicPr>
        <p:blipFill>
          <a:blip r:embed="rId4"/>
          <a:srcRect/>
          <a:stretch>
            <a:fillRect/>
          </a:stretch>
        </p:blipFill>
        <p:spPr bwMode="auto">
          <a:xfrm>
            <a:off x="4572008" y="4214810"/>
            <a:ext cx="2143164" cy="502158"/>
          </a:xfrm>
          <a:prstGeom prst="rect">
            <a:avLst/>
          </a:prstGeom>
          <a:noFill/>
        </p:spPr>
      </p:pic>
      <p:grpSp>
        <p:nvGrpSpPr>
          <p:cNvPr id="56" name="55 - Ομάδα"/>
          <p:cNvGrpSpPr/>
          <p:nvPr/>
        </p:nvGrpSpPr>
        <p:grpSpPr>
          <a:xfrm>
            <a:off x="142852" y="1142976"/>
            <a:ext cx="1714512" cy="1267925"/>
            <a:chOff x="-2643230" y="2125678"/>
            <a:chExt cx="2428892" cy="1928297"/>
          </a:xfrm>
        </p:grpSpPr>
        <p:pic>
          <p:nvPicPr>
            <p:cNvPr id="2058" name="Picture 10" descr="http://i2.wp.com/alexandracollege.eu/wp-content/uploads/2012/11/ods_2.jpg"/>
            <p:cNvPicPr>
              <a:picLocks noChangeAspect="1" noChangeArrowheads="1"/>
            </p:cNvPicPr>
            <p:nvPr/>
          </p:nvPicPr>
          <p:blipFill>
            <a:blip r:embed="rId5"/>
            <a:srcRect l="11219" t="2807" r="21690" b="8420"/>
            <a:stretch>
              <a:fillRect/>
            </a:stretch>
          </p:blipFill>
          <p:spPr bwMode="auto">
            <a:xfrm>
              <a:off x="-2643230" y="2125678"/>
              <a:ext cx="2421824" cy="1708024"/>
            </a:xfrm>
            <a:prstGeom prst="rect">
              <a:avLst/>
            </a:prstGeom>
            <a:noFill/>
          </p:spPr>
        </p:pic>
        <p:pic>
          <p:nvPicPr>
            <p:cNvPr id="2060" name="Picture 12" descr="https://encrypted-tbn1.gstatic.com/images?q=tbn:ANd9GcQZFk4U_ineviGi69_RKzzNIQnvV5oZEZ0kGHlN8a4rqPZrsmc9"/>
            <p:cNvPicPr>
              <a:picLocks noChangeAspect="1" noChangeArrowheads="1"/>
            </p:cNvPicPr>
            <p:nvPr/>
          </p:nvPicPr>
          <p:blipFill>
            <a:blip r:embed="rId6"/>
            <a:srcRect t="17444" r="6819" b="14537"/>
            <a:stretch>
              <a:fillRect/>
            </a:stretch>
          </p:blipFill>
          <p:spPr bwMode="auto">
            <a:xfrm>
              <a:off x="-2643230" y="3500430"/>
              <a:ext cx="2428892" cy="553545"/>
            </a:xfrm>
            <a:prstGeom prst="rect">
              <a:avLst/>
            </a:prstGeom>
            <a:noFill/>
          </p:spPr>
        </p:pic>
      </p:grpSp>
      <p:sp>
        <p:nvSpPr>
          <p:cNvPr id="2" name="1 - TextBox"/>
          <p:cNvSpPr txBox="1"/>
          <p:nvPr/>
        </p:nvSpPr>
        <p:spPr>
          <a:xfrm>
            <a:off x="1928802" y="1090174"/>
            <a:ext cx="2928958" cy="338554"/>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r>
              <a:rPr lang="el-GR" sz="1600" b="1" u="sng" dirty="0" smtClean="0">
                <a:solidFill>
                  <a:srgbClr val="7030A0"/>
                </a:solidFill>
                <a:latin typeface="Cambria" pitchFamily="18" charset="0"/>
              </a:rPr>
              <a:t>«Καλή σας μέρα κύριε </a:t>
            </a:r>
            <a:r>
              <a:rPr lang="en-US" sz="1600" b="1" u="sng" dirty="0" smtClean="0">
                <a:solidFill>
                  <a:srgbClr val="7030A0"/>
                </a:solidFill>
                <a:latin typeface="Cambria" pitchFamily="18" charset="0"/>
              </a:rPr>
              <a:t>Higgs</a:t>
            </a:r>
            <a:r>
              <a:rPr lang="el-GR" sz="1600" b="1" u="sng" dirty="0" smtClean="0">
                <a:solidFill>
                  <a:srgbClr val="7030A0"/>
                </a:solidFill>
                <a:latin typeface="Cambria" pitchFamily="18" charset="0"/>
              </a:rPr>
              <a:t>»</a:t>
            </a:r>
            <a:endParaRPr lang="el-GR" sz="1600" b="1" u="sng" dirty="0">
              <a:solidFill>
                <a:srgbClr val="7030A0"/>
              </a:solidFill>
              <a:latin typeface="Cambria" pitchFamily="18" charset="0"/>
            </a:endParaRPr>
          </a:p>
        </p:txBody>
      </p:sp>
      <p:sp>
        <p:nvSpPr>
          <p:cNvPr id="4" name="3 - TextBox"/>
          <p:cNvSpPr txBox="1"/>
          <p:nvPr/>
        </p:nvSpPr>
        <p:spPr>
          <a:xfrm>
            <a:off x="214314" y="142844"/>
            <a:ext cx="6357958" cy="523220"/>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pPr algn="just"/>
            <a:r>
              <a:rPr lang="el-GR" sz="1400" dirty="0" smtClean="0">
                <a:latin typeface="Cambria" pitchFamily="18" charset="0"/>
              </a:rPr>
              <a:t>Το 1</a:t>
            </a:r>
            <a:r>
              <a:rPr lang="el-GR" sz="1400" baseline="30000" dirty="0" smtClean="0">
                <a:latin typeface="Cambria" pitchFamily="18" charset="0"/>
              </a:rPr>
              <a:t>ο</a:t>
            </a:r>
            <a:r>
              <a:rPr lang="el-GR" sz="1400" dirty="0" smtClean="0">
                <a:latin typeface="Cambria" pitchFamily="18" charset="0"/>
              </a:rPr>
              <a:t> Ολοήμερο Δημοτικό Σχολείο Πορταριάς με την  υποστήριξη της Ελληνογερμανικής Αγωγής, του </a:t>
            </a:r>
            <a:r>
              <a:rPr lang="en-US" sz="1400" dirty="0" smtClean="0">
                <a:latin typeface="Cambria" pitchFamily="18" charset="0"/>
              </a:rPr>
              <a:t>CERN, </a:t>
            </a:r>
            <a:r>
              <a:rPr lang="el-GR" sz="1400" dirty="0" smtClean="0">
                <a:latin typeface="Cambria" pitchFamily="18" charset="0"/>
              </a:rPr>
              <a:t>και του Ευρωπαϊκού Προγράμματος </a:t>
            </a:r>
            <a:r>
              <a:rPr lang="en-US" sz="1400" dirty="0" smtClean="0">
                <a:latin typeface="Cambria" pitchFamily="18" charset="0"/>
              </a:rPr>
              <a:t>ODS</a:t>
            </a:r>
            <a:r>
              <a:rPr lang="el-GR" sz="1400" dirty="0" smtClean="0">
                <a:latin typeface="Cambria" pitchFamily="18" charset="0"/>
              </a:rPr>
              <a:t>.</a:t>
            </a:r>
            <a:endParaRPr lang="el-GR" sz="1400" dirty="0">
              <a:latin typeface="Cambria" pitchFamily="18" charset="0"/>
            </a:endParaRPr>
          </a:p>
        </p:txBody>
      </p:sp>
      <p:sp>
        <p:nvSpPr>
          <p:cNvPr id="5" name="4 - TextBox"/>
          <p:cNvSpPr txBox="1"/>
          <p:nvPr/>
        </p:nvSpPr>
        <p:spPr>
          <a:xfrm>
            <a:off x="428604" y="714348"/>
            <a:ext cx="6072230" cy="307777"/>
          </a:xfrm>
          <a:prstGeom prst="rect">
            <a:avLst/>
          </a:prstGeom>
          <a:noFill/>
        </p:spPr>
        <p:txBody>
          <a:bodyPr wrap="square" rtlCol="0">
            <a:spAutoFit/>
          </a:bodyPr>
          <a:lstStyle/>
          <a:p>
            <a:r>
              <a:rPr lang="el-GR" sz="1400" dirty="0" smtClean="0">
                <a:latin typeface="Cambria" pitchFamily="18" charset="0"/>
              </a:rPr>
              <a:t>εκπονούν ετήσιο εκπαιδευτικό πρόγραμμα Φυσικών Επιστημών  με τίτλο …</a:t>
            </a:r>
            <a:endParaRPr lang="el-GR" sz="1400" dirty="0">
              <a:latin typeface="Cambria" pitchFamily="18" charset="0"/>
            </a:endParaRPr>
          </a:p>
        </p:txBody>
      </p:sp>
      <p:sp>
        <p:nvSpPr>
          <p:cNvPr id="7" name="6 - TextBox"/>
          <p:cNvSpPr txBox="1"/>
          <p:nvPr/>
        </p:nvSpPr>
        <p:spPr>
          <a:xfrm>
            <a:off x="1571612" y="2786050"/>
            <a:ext cx="3786214" cy="307777"/>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pPr algn="ctr"/>
            <a:r>
              <a:rPr lang="el-GR" sz="1400" dirty="0" smtClean="0">
                <a:latin typeface="Cambria" pitchFamily="18" charset="0"/>
              </a:rPr>
              <a:t>Καθημερινές εμπειρίες μαθητών</a:t>
            </a:r>
          </a:p>
        </p:txBody>
      </p:sp>
      <p:sp>
        <p:nvSpPr>
          <p:cNvPr id="10" name="9 - Οδοντωτό δεξιό βέλος"/>
          <p:cNvSpPr/>
          <p:nvPr/>
        </p:nvSpPr>
        <p:spPr>
          <a:xfrm rot="5400000">
            <a:off x="3000372" y="2214546"/>
            <a:ext cx="857256" cy="428628"/>
          </a:xfrm>
          <a:prstGeom prst="notchedRightArrow">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endParaRPr lang="el-GR"/>
          </a:p>
        </p:txBody>
      </p:sp>
      <p:sp>
        <p:nvSpPr>
          <p:cNvPr id="6" name="5 - TextBox"/>
          <p:cNvSpPr txBox="1"/>
          <p:nvPr/>
        </p:nvSpPr>
        <p:spPr>
          <a:xfrm>
            <a:off x="2786058" y="2192521"/>
            <a:ext cx="1428760" cy="307777"/>
          </a:xfrm>
          <a:prstGeom prst="rect">
            <a:avLst/>
          </a:prstGeom>
          <a:noFill/>
        </p:spPr>
        <p:txBody>
          <a:bodyPr wrap="square" rtlCol="0">
            <a:spAutoFit/>
          </a:bodyPr>
          <a:lstStyle/>
          <a:p>
            <a:r>
              <a:rPr lang="el-GR" sz="1400" dirty="0" smtClean="0">
                <a:latin typeface="Cambria" pitchFamily="18" charset="0"/>
              </a:rPr>
              <a:t>Στοχεύει στις ….</a:t>
            </a:r>
            <a:endParaRPr lang="el-GR" sz="1400" dirty="0">
              <a:latin typeface="Cambria" pitchFamily="18" charset="0"/>
            </a:endParaRPr>
          </a:p>
        </p:txBody>
      </p:sp>
      <p:sp>
        <p:nvSpPr>
          <p:cNvPr id="12" name="11 - TextBox"/>
          <p:cNvSpPr txBox="1"/>
          <p:nvPr/>
        </p:nvSpPr>
        <p:spPr>
          <a:xfrm>
            <a:off x="2143116" y="3067267"/>
            <a:ext cx="1000132" cy="369332"/>
          </a:xfrm>
          <a:prstGeom prst="rect">
            <a:avLst/>
          </a:prstGeom>
          <a:noFill/>
        </p:spPr>
        <p:txBody>
          <a:bodyPr wrap="square" rtlCol="0">
            <a:spAutoFit/>
          </a:bodyPr>
          <a:lstStyle/>
          <a:p>
            <a:r>
              <a:rPr lang="el-GR" dirty="0" smtClean="0">
                <a:latin typeface="Cambria" pitchFamily="18" charset="0"/>
              </a:rPr>
              <a:t>Σχολείο</a:t>
            </a:r>
          </a:p>
        </p:txBody>
      </p:sp>
      <p:sp>
        <p:nvSpPr>
          <p:cNvPr id="13" name="12 - TextBox"/>
          <p:cNvSpPr txBox="1"/>
          <p:nvPr/>
        </p:nvSpPr>
        <p:spPr>
          <a:xfrm>
            <a:off x="3643314" y="3067267"/>
            <a:ext cx="1285884" cy="369332"/>
          </a:xfrm>
          <a:prstGeom prst="rect">
            <a:avLst/>
          </a:prstGeom>
          <a:noFill/>
        </p:spPr>
        <p:txBody>
          <a:bodyPr wrap="square" rtlCol="0">
            <a:spAutoFit/>
          </a:bodyPr>
          <a:lstStyle/>
          <a:p>
            <a:r>
              <a:rPr lang="el-GR" dirty="0" smtClean="0">
                <a:latin typeface="Cambria" pitchFamily="18" charset="0"/>
              </a:rPr>
              <a:t>Οικογένεια </a:t>
            </a:r>
            <a:endParaRPr lang="el-GR" dirty="0">
              <a:latin typeface="Cambria" pitchFamily="18" charset="0"/>
            </a:endParaRPr>
          </a:p>
        </p:txBody>
      </p:sp>
      <p:sp>
        <p:nvSpPr>
          <p:cNvPr id="14" name="13 - Στρογγυλεμένο ορθογώνιο"/>
          <p:cNvSpPr/>
          <p:nvPr/>
        </p:nvSpPr>
        <p:spPr>
          <a:xfrm>
            <a:off x="2143116" y="3424457"/>
            <a:ext cx="928694" cy="214314"/>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l-GR"/>
          </a:p>
        </p:txBody>
      </p:sp>
      <p:sp>
        <p:nvSpPr>
          <p:cNvPr id="15" name="14 - TextBox"/>
          <p:cNvSpPr txBox="1"/>
          <p:nvPr/>
        </p:nvSpPr>
        <p:spPr>
          <a:xfrm>
            <a:off x="2214554" y="3375044"/>
            <a:ext cx="1071570" cy="276999"/>
          </a:xfrm>
          <a:prstGeom prst="rect">
            <a:avLst/>
          </a:prstGeom>
          <a:noFill/>
        </p:spPr>
        <p:txBody>
          <a:bodyPr wrap="square" rtlCol="0">
            <a:spAutoFit/>
          </a:bodyPr>
          <a:lstStyle/>
          <a:p>
            <a:r>
              <a:rPr lang="el-GR" sz="1200" dirty="0" smtClean="0">
                <a:latin typeface="Cambria" pitchFamily="18" charset="0"/>
              </a:rPr>
              <a:t>Δάσκαλοι</a:t>
            </a:r>
            <a:endParaRPr lang="el-GR" sz="1200" dirty="0">
              <a:latin typeface="Cambria" pitchFamily="18" charset="0"/>
            </a:endParaRPr>
          </a:p>
        </p:txBody>
      </p:sp>
      <p:sp>
        <p:nvSpPr>
          <p:cNvPr id="18" name="17 - Στρογγυλεμένο ορθογώνιο"/>
          <p:cNvSpPr/>
          <p:nvPr/>
        </p:nvSpPr>
        <p:spPr>
          <a:xfrm>
            <a:off x="3857628" y="3402432"/>
            <a:ext cx="642942" cy="214314"/>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l-GR"/>
          </a:p>
        </p:txBody>
      </p:sp>
      <p:sp>
        <p:nvSpPr>
          <p:cNvPr id="19" name="18 - TextBox"/>
          <p:cNvSpPr txBox="1"/>
          <p:nvPr/>
        </p:nvSpPr>
        <p:spPr>
          <a:xfrm>
            <a:off x="3929066" y="3375044"/>
            <a:ext cx="714380" cy="276999"/>
          </a:xfrm>
          <a:prstGeom prst="rect">
            <a:avLst/>
          </a:prstGeom>
          <a:noFill/>
        </p:spPr>
        <p:txBody>
          <a:bodyPr wrap="square" rtlCol="0">
            <a:spAutoFit/>
          </a:bodyPr>
          <a:lstStyle/>
          <a:p>
            <a:r>
              <a:rPr lang="el-GR" sz="1200" dirty="0" smtClean="0">
                <a:latin typeface="Cambria" pitchFamily="18" charset="0"/>
              </a:rPr>
              <a:t>Γονείς</a:t>
            </a:r>
            <a:endParaRPr lang="el-GR" sz="1200" dirty="0">
              <a:latin typeface="Cambria" pitchFamily="18" charset="0"/>
            </a:endParaRPr>
          </a:p>
        </p:txBody>
      </p:sp>
      <p:sp>
        <p:nvSpPr>
          <p:cNvPr id="21" name="20 - TextBox"/>
          <p:cNvSpPr txBox="1"/>
          <p:nvPr/>
        </p:nvSpPr>
        <p:spPr>
          <a:xfrm>
            <a:off x="1714488" y="3786182"/>
            <a:ext cx="3571900" cy="523220"/>
          </a:xfrm>
          <a:prstGeom prst="rect">
            <a:avLst/>
          </a:prstGeom>
          <a:noFill/>
        </p:spPr>
        <p:txBody>
          <a:bodyPr wrap="square" rtlCol="0">
            <a:spAutoFit/>
          </a:bodyPr>
          <a:lstStyle/>
          <a:p>
            <a:r>
              <a:rPr lang="el-GR" sz="1400" dirty="0" smtClean="0">
                <a:latin typeface="Cambria" pitchFamily="18" charset="0"/>
              </a:rPr>
              <a:t>και μέσα από ολιστικές διαδικασίες θα τις κατευθύνει, μετασχηματίζοντάς τες  σε…….</a:t>
            </a:r>
            <a:endParaRPr lang="el-GR" sz="1400" dirty="0">
              <a:latin typeface="Cambria" pitchFamily="18" charset="0"/>
            </a:endParaRPr>
          </a:p>
        </p:txBody>
      </p:sp>
      <p:sp>
        <p:nvSpPr>
          <p:cNvPr id="22" name="21 - Στρογγυλεμένο ορθογώνιο"/>
          <p:cNvSpPr/>
          <p:nvPr/>
        </p:nvSpPr>
        <p:spPr>
          <a:xfrm>
            <a:off x="500042" y="4951215"/>
            <a:ext cx="5857916" cy="549479"/>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l-GR" sz="1200">
              <a:latin typeface="Cambria" pitchFamily="18" charset="0"/>
            </a:endParaRPr>
          </a:p>
        </p:txBody>
      </p:sp>
      <p:cxnSp>
        <p:nvCxnSpPr>
          <p:cNvPr id="24" name="23 - Ευθεία γραμμή σύνδεσης"/>
          <p:cNvCxnSpPr/>
          <p:nvPr/>
        </p:nvCxnSpPr>
        <p:spPr>
          <a:xfrm rot="5400000">
            <a:off x="2154923" y="5225160"/>
            <a:ext cx="549479" cy="1588"/>
          </a:xfrm>
          <a:prstGeom prst="line">
            <a:avLst/>
          </a:prstGeom>
        </p:spPr>
        <p:style>
          <a:lnRef idx="1">
            <a:schemeClr val="accent2"/>
          </a:lnRef>
          <a:fillRef idx="0">
            <a:schemeClr val="accent2"/>
          </a:fillRef>
          <a:effectRef idx="0">
            <a:schemeClr val="accent2"/>
          </a:effectRef>
          <a:fontRef idx="minor">
            <a:schemeClr val="tx1"/>
          </a:fontRef>
        </p:style>
      </p:cxnSp>
      <p:cxnSp>
        <p:nvCxnSpPr>
          <p:cNvPr id="25" name="24 - Ευθεία γραμμή σύνδεσης"/>
          <p:cNvCxnSpPr/>
          <p:nvPr/>
        </p:nvCxnSpPr>
        <p:spPr>
          <a:xfrm rot="5400000">
            <a:off x="4155187" y="5225160"/>
            <a:ext cx="549479" cy="1588"/>
          </a:xfrm>
          <a:prstGeom prst="line">
            <a:avLst/>
          </a:prstGeom>
        </p:spPr>
        <p:style>
          <a:lnRef idx="1">
            <a:schemeClr val="accent2"/>
          </a:lnRef>
          <a:fillRef idx="0">
            <a:schemeClr val="accent2"/>
          </a:fillRef>
          <a:effectRef idx="0">
            <a:schemeClr val="accent2"/>
          </a:effectRef>
          <a:fontRef idx="minor">
            <a:schemeClr val="tx1"/>
          </a:fontRef>
        </p:style>
      </p:cxnSp>
      <p:sp>
        <p:nvSpPr>
          <p:cNvPr id="26" name="25 - TextBox"/>
          <p:cNvSpPr txBox="1"/>
          <p:nvPr/>
        </p:nvSpPr>
        <p:spPr>
          <a:xfrm>
            <a:off x="785794" y="4939073"/>
            <a:ext cx="1428760" cy="584775"/>
          </a:xfrm>
          <a:prstGeom prst="rect">
            <a:avLst/>
          </a:prstGeom>
          <a:noFill/>
        </p:spPr>
        <p:txBody>
          <a:bodyPr wrap="square" rtlCol="0">
            <a:spAutoFit/>
          </a:bodyPr>
          <a:lstStyle/>
          <a:p>
            <a:pPr algn="ctr"/>
            <a:r>
              <a:rPr lang="el-GR" sz="1600" dirty="0" smtClean="0">
                <a:latin typeface="Cambria" pitchFamily="18" charset="0"/>
              </a:rPr>
              <a:t>Επιστημονική γνώση</a:t>
            </a:r>
            <a:endParaRPr lang="el-GR" sz="1600" dirty="0">
              <a:latin typeface="Cambria" pitchFamily="18" charset="0"/>
            </a:endParaRPr>
          </a:p>
        </p:txBody>
      </p:sp>
      <p:sp>
        <p:nvSpPr>
          <p:cNvPr id="27" name="26 - TextBox"/>
          <p:cNvSpPr txBox="1"/>
          <p:nvPr/>
        </p:nvSpPr>
        <p:spPr>
          <a:xfrm>
            <a:off x="2786058" y="4939073"/>
            <a:ext cx="1428760" cy="584775"/>
          </a:xfrm>
          <a:prstGeom prst="rect">
            <a:avLst/>
          </a:prstGeom>
          <a:noFill/>
        </p:spPr>
        <p:txBody>
          <a:bodyPr wrap="square" rtlCol="0">
            <a:spAutoFit/>
          </a:bodyPr>
          <a:lstStyle/>
          <a:p>
            <a:pPr algn="ctr"/>
            <a:r>
              <a:rPr lang="el-GR" sz="1600" dirty="0" smtClean="0">
                <a:latin typeface="Cambria" pitchFamily="18" charset="0"/>
              </a:rPr>
              <a:t>Επιστημονικά επιτεύγματα</a:t>
            </a:r>
            <a:endParaRPr lang="el-GR" sz="1600" dirty="0">
              <a:latin typeface="Cambria" pitchFamily="18" charset="0"/>
            </a:endParaRPr>
          </a:p>
        </p:txBody>
      </p:sp>
      <p:sp>
        <p:nvSpPr>
          <p:cNvPr id="28" name="27 - TextBox"/>
          <p:cNvSpPr txBox="1"/>
          <p:nvPr/>
        </p:nvSpPr>
        <p:spPr>
          <a:xfrm>
            <a:off x="4714884" y="4929190"/>
            <a:ext cx="1428760" cy="584775"/>
          </a:xfrm>
          <a:prstGeom prst="rect">
            <a:avLst/>
          </a:prstGeom>
          <a:noFill/>
        </p:spPr>
        <p:txBody>
          <a:bodyPr wrap="square" rtlCol="0">
            <a:spAutoFit/>
          </a:bodyPr>
          <a:lstStyle/>
          <a:p>
            <a:pPr algn="ctr"/>
            <a:r>
              <a:rPr lang="el-GR" sz="1600" dirty="0" smtClean="0">
                <a:latin typeface="Cambria" pitchFamily="18" charset="0"/>
              </a:rPr>
              <a:t>Επιστημονική κοινότητα</a:t>
            </a:r>
            <a:endParaRPr lang="el-GR" sz="1600" dirty="0">
              <a:latin typeface="Cambria" pitchFamily="18" charset="0"/>
            </a:endParaRPr>
          </a:p>
        </p:txBody>
      </p:sp>
      <p:sp>
        <p:nvSpPr>
          <p:cNvPr id="31" name="30 - TextBox"/>
          <p:cNvSpPr txBox="1"/>
          <p:nvPr/>
        </p:nvSpPr>
        <p:spPr>
          <a:xfrm>
            <a:off x="285728" y="5786446"/>
            <a:ext cx="2000264" cy="2462213"/>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just"/>
            <a:r>
              <a:rPr lang="el-GR" sz="1100" dirty="0" smtClean="0">
                <a:latin typeface="Cambria" pitchFamily="18" charset="0"/>
              </a:rPr>
              <a:t>Σχεδιασμός και υλοποίηση είκοσι με εικοσιπέντε τρίωρων πρωτοπόρων εκπαιδευτικών παρεμβάσεων (μαθημάτων)  σχετικών με θέματα Φυσικής. Τα μαθήματα θα υλοποιούνται στο  ειδικά διαμορφωμένο εργαστήριο επιστημών του Δημοτικού Σχολείου Πορταριάς, τα πρωινά των Σαββάτων που θα οριστούν αναλυτικά, από τον Οκτώβριο μέχρι την επίσκεψη. </a:t>
            </a:r>
            <a:endParaRPr lang="el-GR" sz="1100" dirty="0">
              <a:latin typeface="Cambria" pitchFamily="18" charset="0"/>
            </a:endParaRPr>
          </a:p>
        </p:txBody>
      </p:sp>
      <p:sp>
        <p:nvSpPr>
          <p:cNvPr id="32" name="31 - TextBox"/>
          <p:cNvSpPr txBox="1"/>
          <p:nvPr/>
        </p:nvSpPr>
        <p:spPr>
          <a:xfrm>
            <a:off x="2428868" y="5786446"/>
            <a:ext cx="2000264" cy="2292935"/>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just"/>
            <a:r>
              <a:rPr lang="el-GR" sz="1100" dirty="0" smtClean="0">
                <a:latin typeface="Cambria" pitchFamily="18" charset="0"/>
              </a:rPr>
              <a:t>Μάρτιο ή Απρίλιο 2014 εκπαιδευτική επίσκεψη σε: </a:t>
            </a:r>
          </a:p>
          <a:p>
            <a:pPr algn="just"/>
            <a:endParaRPr lang="el-GR" sz="1100" dirty="0" smtClean="0">
              <a:latin typeface="Cambria" pitchFamily="18" charset="0"/>
            </a:endParaRPr>
          </a:p>
          <a:p>
            <a:pPr algn="just"/>
            <a:r>
              <a:rPr lang="el-GR" sz="1100" dirty="0" smtClean="0">
                <a:latin typeface="Cambria" pitchFamily="18" charset="0"/>
              </a:rPr>
              <a:t>Α) Εγκαταστάσεις του </a:t>
            </a:r>
            <a:r>
              <a:rPr lang="en-US" sz="1100" dirty="0" smtClean="0">
                <a:latin typeface="Cambria" pitchFamily="18" charset="0"/>
              </a:rPr>
              <a:t>CERN </a:t>
            </a:r>
            <a:r>
              <a:rPr lang="el-GR" sz="1100" dirty="0" smtClean="0">
                <a:latin typeface="Cambria" pitchFamily="18" charset="0"/>
              </a:rPr>
              <a:t>στη Γενεύη της Ελβετίας.</a:t>
            </a:r>
          </a:p>
          <a:p>
            <a:pPr algn="just"/>
            <a:endParaRPr lang="el-GR" sz="1100" dirty="0" smtClean="0">
              <a:latin typeface="Cambria" pitchFamily="18" charset="0"/>
            </a:endParaRPr>
          </a:p>
          <a:p>
            <a:pPr algn="just"/>
            <a:r>
              <a:rPr lang="el-GR" sz="1100" dirty="0" smtClean="0">
                <a:latin typeface="Cambria" pitchFamily="18" charset="0"/>
              </a:rPr>
              <a:t>Β) Μουσείο Επιστήμης και Τεχνολογίας στο Μόναχο Γερμανίας.</a:t>
            </a:r>
          </a:p>
          <a:p>
            <a:pPr algn="just"/>
            <a:endParaRPr lang="el-GR" sz="1100" dirty="0" smtClean="0">
              <a:latin typeface="Cambria" pitchFamily="18" charset="0"/>
            </a:endParaRPr>
          </a:p>
          <a:p>
            <a:pPr algn="just"/>
            <a:r>
              <a:rPr lang="el-GR" sz="1100" dirty="0" smtClean="0">
                <a:latin typeface="Cambria" pitchFamily="18" charset="0"/>
              </a:rPr>
              <a:t>Γ) Ινστιτούτο Φυσικής </a:t>
            </a:r>
            <a:r>
              <a:rPr lang="en-US" sz="1100" dirty="0" smtClean="0">
                <a:latin typeface="Cambria" pitchFamily="18" charset="0"/>
              </a:rPr>
              <a:t>Max Planck </a:t>
            </a:r>
            <a:r>
              <a:rPr lang="el-GR" sz="1100" dirty="0" smtClean="0">
                <a:latin typeface="Cambria" pitchFamily="18" charset="0"/>
              </a:rPr>
              <a:t>στο Μόναχο Γερμανίας.</a:t>
            </a:r>
            <a:endParaRPr lang="el-GR" sz="1100" dirty="0">
              <a:latin typeface="Cambria" pitchFamily="18" charset="0"/>
            </a:endParaRPr>
          </a:p>
        </p:txBody>
      </p:sp>
      <p:sp>
        <p:nvSpPr>
          <p:cNvPr id="35" name="34 - TextBox"/>
          <p:cNvSpPr txBox="1"/>
          <p:nvPr/>
        </p:nvSpPr>
        <p:spPr>
          <a:xfrm>
            <a:off x="4572008" y="5786446"/>
            <a:ext cx="2071702" cy="2970044"/>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just"/>
            <a:r>
              <a:rPr lang="el-GR" sz="1100" dirty="0" smtClean="0">
                <a:latin typeface="Cambria" pitchFamily="18" charset="0"/>
              </a:rPr>
              <a:t>Δημιουργία πολλαπλών επιστημονικών κοινοτήτων.</a:t>
            </a:r>
          </a:p>
          <a:p>
            <a:pPr algn="just"/>
            <a:endParaRPr lang="el-GR" sz="1100" dirty="0" smtClean="0">
              <a:latin typeface="Cambria" pitchFamily="18" charset="0"/>
            </a:endParaRPr>
          </a:p>
          <a:p>
            <a:pPr algn="just"/>
            <a:r>
              <a:rPr lang="el-GR" sz="1100" dirty="0" smtClean="0">
                <a:latin typeface="Cambria" pitchFamily="18" charset="0"/>
              </a:rPr>
              <a:t>Α) Μαθητών του προγράμματος με Ελληνικής καταγωγής μαθητές που φοιτούν στο  Μόναχο.</a:t>
            </a:r>
          </a:p>
          <a:p>
            <a:pPr algn="just"/>
            <a:endParaRPr lang="el-GR" sz="1100" dirty="0" smtClean="0">
              <a:latin typeface="Cambria" pitchFamily="18" charset="0"/>
            </a:endParaRPr>
          </a:p>
          <a:p>
            <a:pPr algn="just"/>
            <a:r>
              <a:rPr lang="el-GR" sz="1100" dirty="0" smtClean="0">
                <a:latin typeface="Cambria" pitchFamily="18" charset="0"/>
              </a:rPr>
              <a:t>Β) Δασκάλων που επιθυμούν να παρακολουθήσουν σχετικές επιστημονικές διαλέξεις.</a:t>
            </a:r>
          </a:p>
          <a:p>
            <a:pPr algn="just"/>
            <a:endParaRPr lang="el-GR" sz="1100" dirty="0" smtClean="0">
              <a:latin typeface="Cambria" pitchFamily="18" charset="0"/>
            </a:endParaRPr>
          </a:p>
          <a:p>
            <a:pPr algn="just"/>
            <a:r>
              <a:rPr lang="el-GR" sz="1100" dirty="0" smtClean="0">
                <a:latin typeface="Cambria" pitchFamily="18" charset="0"/>
              </a:rPr>
              <a:t>Γ) Γονέων που είτε επιθυμούν να παρακολουθήσουν σχετικές επιστημονικές διαλέξεις, είτε θα συνοδεύσουν τους μαθητές στην εκπαιδευτική εκδρομή.</a:t>
            </a:r>
          </a:p>
        </p:txBody>
      </p:sp>
      <p:sp>
        <p:nvSpPr>
          <p:cNvPr id="36" name="35 - TextBox"/>
          <p:cNvSpPr txBox="1"/>
          <p:nvPr/>
        </p:nvSpPr>
        <p:spPr>
          <a:xfrm>
            <a:off x="2357430" y="4643438"/>
            <a:ext cx="2143140" cy="307777"/>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r>
              <a:rPr lang="el-GR" sz="1400" dirty="0" smtClean="0">
                <a:latin typeface="Cambria" pitchFamily="18" charset="0"/>
              </a:rPr>
              <a:t>Επιστημονικές εμπειρίες</a:t>
            </a:r>
            <a:endParaRPr lang="el-GR" sz="1400" dirty="0">
              <a:latin typeface="Cambria" pitchFamily="18" charset="0"/>
            </a:endParaRPr>
          </a:p>
        </p:txBody>
      </p:sp>
      <p:cxnSp>
        <p:nvCxnSpPr>
          <p:cNvPr id="33" name="32 - Ευθύγραμμο βέλος σύνδεσης"/>
          <p:cNvCxnSpPr/>
          <p:nvPr/>
        </p:nvCxnSpPr>
        <p:spPr>
          <a:xfrm rot="5400000">
            <a:off x="1388076" y="5611999"/>
            <a:ext cx="224197" cy="1588"/>
          </a:xfrm>
          <a:prstGeom prst="straightConnector1">
            <a:avLst/>
          </a:prstGeom>
          <a:ln>
            <a:tailEnd type="arrow"/>
          </a:ln>
        </p:spPr>
        <p:style>
          <a:lnRef idx="2">
            <a:schemeClr val="accent6"/>
          </a:lnRef>
          <a:fillRef idx="0">
            <a:schemeClr val="accent6"/>
          </a:fillRef>
          <a:effectRef idx="1">
            <a:schemeClr val="accent6"/>
          </a:effectRef>
          <a:fontRef idx="minor">
            <a:schemeClr val="tx1"/>
          </a:fontRef>
        </p:style>
      </p:cxnSp>
      <p:cxnSp>
        <p:nvCxnSpPr>
          <p:cNvPr id="34" name="33 - Ευθύγραμμο βέλος σύνδεσης"/>
          <p:cNvCxnSpPr/>
          <p:nvPr/>
        </p:nvCxnSpPr>
        <p:spPr>
          <a:xfrm rot="5400000">
            <a:off x="3317695" y="5611999"/>
            <a:ext cx="224197" cy="1588"/>
          </a:xfrm>
          <a:prstGeom prst="straightConnector1">
            <a:avLst/>
          </a:prstGeom>
          <a:ln>
            <a:tailEnd type="arrow"/>
          </a:ln>
        </p:spPr>
        <p:style>
          <a:lnRef idx="2">
            <a:schemeClr val="accent6"/>
          </a:lnRef>
          <a:fillRef idx="0">
            <a:schemeClr val="accent6"/>
          </a:fillRef>
          <a:effectRef idx="1">
            <a:schemeClr val="accent6"/>
          </a:effectRef>
          <a:fontRef idx="minor">
            <a:schemeClr val="tx1"/>
          </a:fontRef>
        </p:style>
      </p:cxnSp>
      <p:cxnSp>
        <p:nvCxnSpPr>
          <p:cNvPr id="37" name="36 - Ευθύγραμμο βέλος σύνδεσης"/>
          <p:cNvCxnSpPr/>
          <p:nvPr/>
        </p:nvCxnSpPr>
        <p:spPr>
          <a:xfrm rot="5400000">
            <a:off x="5317959" y="5611999"/>
            <a:ext cx="224197" cy="1588"/>
          </a:xfrm>
          <a:prstGeom prst="straightConnector1">
            <a:avLst/>
          </a:prstGeom>
          <a:ln>
            <a:tailEnd type="arrow"/>
          </a:ln>
        </p:spPr>
        <p:style>
          <a:lnRef idx="2">
            <a:schemeClr val="accent6"/>
          </a:lnRef>
          <a:fillRef idx="0">
            <a:schemeClr val="accent6"/>
          </a:fillRef>
          <a:effectRef idx="1">
            <a:schemeClr val="accent6"/>
          </a:effectRef>
          <a:fontRef idx="minor">
            <a:schemeClr val="tx1"/>
          </a:fontRef>
        </p:style>
      </p:cxnSp>
      <p:sp>
        <p:nvSpPr>
          <p:cNvPr id="40" name="39 - TextBox"/>
          <p:cNvSpPr txBox="1"/>
          <p:nvPr/>
        </p:nvSpPr>
        <p:spPr>
          <a:xfrm>
            <a:off x="214290" y="8286776"/>
            <a:ext cx="4357718" cy="769441"/>
          </a:xfrm>
          <a:prstGeom prst="rect">
            <a:avLst/>
          </a:prstGeom>
          <a:noFill/>
        </p:spPr>
        <p:txBody>
          <a:bodyPr wrap="square" rtlCol="0">
            <a:spAutoFit/>
          </a:bodyPr>
          <a:lstStyle/>
          <a:p>
            <a:r>
              <a:rPr lang="el-GR" sz="1100" b="1" u="sng" dirty="0" smtClean="0">
                <a:latin typeface="Cambria" pitchFamily="18" charset="0"/>
              </a:rPr>
              <a:t>Υπεύθυνοι Υλοποίησης</a:t>
            </a:r>
          </a:p>
          <a:p>
            <a:r>
              <a:rPr lang="el-GR" sz="1100" dirty="0" smtClean="0">
                <a:latin typeface="Cambria" pitchFamily="18" charset="0"/>
              </a:rPr>
              <a:t>Μακρής Νικόλαος (Δάσκαλος – Μεταπτυχιακό: Σύγχρονα </a:t>
            </a:r>
          </a:p>
          <a:p>
            <a:r>
              <a:rPr lang="el-GR" sz="1100" dirty="0" smtClean="0">
                <a:latin typeface="Cambria" pitchFamily="18" charset="0"/>
              </a:rPr>
              <a:t>                                      Περιβάλλοντα  Μάθησης ) </a:t>
            </a:r>
            <a:r>
              <a:rPr lang="el-GR" sz="1100" dirty="0" err="1" smtClean="0">
                <a:latin typeface="Cambria" pitchFamily="18" charset="0"/>
              </a:rPr>
              <a:t>τηλ</a:t>
            </a:r>
            <a:r>
              <a:rPr lang="el-GR" sz="1100" dirty="0" smtClean="0">
                <a:latin typeface="Cambria" pitchFamily="18" charset="0"/>
              </a:rPr>
              <a:t>: 6976559659.</a:t>
            </a:r>
          </a:p>
          <a:p>
            <a:r>
              <a:rPr lang="el-GR" sz="1100" dirty="0" smtClean="0">
                <a:latin typeface="Cambria" pitchFamily="18" charset="0"/>
              </a:rPr>
              <a:t>Καραγιάννης Ηρακλής (Δάσκαλος – Διευθυντής) </a:t>
            </a:r>
            <a:r>
              <a:rPr lang="el-GR" sz="1100" dirty="0" err="1" smtClean="0">
                <a:latin typeface="Cambria" pitchFamily="18" charset="0"/>
              </a:rPr>
              <a:t>τηλ</a:t>
            </a:r>
            <a:r>
              <a:rPr lang="el-GR" sz="1100" dirty="0" smtClean="0">
                <a:latin typeface="Cambria" pitchFamily="18" charset="0"/>
              </a:rPr>
              <a:t>:  </a:t>
            </a:r>
            <a:r>
              <a:rPr lang="en-US" sz="1100" dirty="0" smtClean="0">
                <a:latin typeface="Cambria" pitchFamily="18" charset="0"/>
              </a:rPr>
              <a:t>6944523368</a:t>
            </a:r>
            <a:endParaRPr lang="el-GR" sz="1100" dirty="0">
              <a:latin typeface="Cambria" pitchFamily="18" charset="0"/>
            </a:endParaRPr>
          </a:p>
        </p:txBody>
      </p:sp>
      <p:cxnSp>
        <p:nvCxnSpPr>
          <p:cNvPr id="42" name="41 - Ευθύγραμμο βέλος σύνδεσης"/>
          <p:cNvCxnSpPr>
            <a:stCxn id="18" idx="3"/>
          </p:cNvCxnSpPr>
          <p:nvPr/>
        </p:nvCxnSpPr>
        <p:spPr>
          <a:xfrm flipV="1">
            <a:off x="4500570" y="3506078"/>
            <a:ext cx="1000132" cy="3511"/>
          </a:xfrm>
          <a:prstGeom prst="straightConnector1">
            <a:avLst/>
          </a:prstGeom>
          <a:ln>
            <a:tailEnd type="arrow"/>
          </a:ln>
        </p:spPr>
        <p:style>
          <a:lnRef idx="1">
            <a:schemeClr val="accent6"/>
          </a:lnRef>
          <a:fillRef idx="0">
            <a:schemeClr val="accent6"/>
          </a:fillRef>
          <a:effectRef idx="0">
            <a:schemeClr val="accent6"/>
          </a:effectRef>
          <a:fontRef idx="minor">
            <a:schemeClr val="tx1"/>
          </a:fontRef>
        </p:style>
      </p:cxnSp>
      <p:cxnSp>
        <p:nvCxnSpPr>
          <p:cNvPr id="43" name="42 - Ευθύγραμμο βέλος σύνδεσης"/>
          <p:cNvCxnSpPr>
            <a:stCxn id="14" idx="1"/>
          </p:cNvCxnSpPr>
          <p:nvPr/>
        </p:nvCxnSpPr>
        <p:spPr>
          <a:xfrm rot="10800000">
            <a:off x="1357298" y="3506078"/>
            <a:ext cx="785818" cy="25536"/>
          </a:xfrm>
          <a:prstGeom prst="straightConnector1">
            <a:avLst/>
          </a:prstGeom>
          <a:ln>
            <a:tailEnd type="arrow"/>
          </a:ln>
        </p:spPr>
        <p:style>
          <a:lnRef idx="1">
            <a:schemeClr val="accent6"/>
          </a:lnRef>
          <a:fillRef idx="0">
            <a:schemeClr val="accent6"/>
          </a:fillRef>
          <a:effectRef idx="0">
            <a:schemeClr val="accent6"/>
          </a:effectRef>
          <a:fontRef idx="minor">
            <a:schemeClr val="tx1"/>
          </a:fontRef>
        </p:style>
      </p:cxnSp>
      <p:sp>
        <p:nvSpPr>
          <p:cNvPr id="46" name="45 - TextBox"/>
          <p:cNvSpPr txBox="1"/>
          <p:nvPr/>
        </p:nvSpPr>
        <p:spPr>
          <a:xfrm>
            <a:off x="142852" y="2571736"/>
            <a:ext cx="1214446" cy="1107996"/>
          </a:xfrm>
          <a:prstGeom prst="rect">
            <a:avLst/>
          </a:prstGeom>
        </p:spPr>
        <p:style>
          <a:lnRef idx="2">
            <a:schemeClr val="accent6"/>
          </a:lnRef>
          <a:fillRef idx="1">
            <a:schemeClr val="lt1"/>
          </a:fillRef>
          <a:effectRef idx="0">
            <a:schemeClr val="accent6"/>
          </a:effectRef>
          <a:fontRef idx="minor">
            <a:schemeClr val="dk1"/>
          </a:fontRef>
        </p:style>
        <p:txBody>
          <a:bodyPr wrap="square" rtlCol="0">
            <a:spAutoFit/>
          </a:bodyPr>
          <a:lstStyle/>
          <a:p>
            <a:pPr algn="just"/>
            <a:r>
              <a:rPr lang="el-GR" sz="1100" dirty="0" smtClean="0">
                <a:latin typeface="Cambria" pitchFamily="18" charset="0"/>
              </a:rPr>
              <a:t>Ενημέρωση </a:t>
            </a:r>
            <a:r>
              <a:rPr lang="en-US" sz="1100" dirty="0" smtClean="0">
                <a:latin typeface="Cambria" pitchFamily="18" charset="0"/>
              </a:rPr>
              <a:t> </a:t>
            </a:r>
            <a:r>
              <a:rPr lang="el-GR" sz="1100" dirty="0" smtClean="0">
                <a:latin typeface="Cambria" pitchFamily="18" charset="0"/>
              </a:rPr>
              <a:t>και παρακολούθηση επιστημονικών ενημερώσεων  από ειδικούς (</a:t>
            </a:r>
            <a:r>
              <a:rPr lang="en-US" sz="1100" dirty="0" smtClean="0">
                <a:latin typeface="Cambria" pitchFamily="18" charset="0"/>
              </a:rPr>
              <a:t>Science Cafe</a:t>
            </a:r>
            <a:r>
              <a:rPr lang="el-GR" sz="1100" dirty="0" smtClean="0">
                <a:latin typeface="Cambria" pitchFamily="18" charset="0"/>
              </a:rPr>
              <a:t>)</a:t>
            </a:r>
            <a:endParaRPr lang="el-GR" sz="1100" dirty="0">
              <a:latin typeface="Cambria" pitchFamily="18" charset="0"/>
            </a:endParaRPr>
          </a:p>
        </p:txBody>
      </p:sp>
      <p:sp>
        <p:nvSpPr>
          <p:cNvPr id="48" name="47 - TextBox"/>
          <p:cNvSpPr txBox="1"/>
          <p:nvPr/>
        </p:nvSpPr>
        <p:spPr>
          <a:xfrm>
            <a:off x="5500702" y="2571736"/>
            <a:ext cx="1214446" cy="1107996"/>
          </a:xfrm>
          <a:prstGeom prst="rect">
            <a:avLst/>
          </a:prstGeom>
        </p:spPr>
        <p:style>
          <a:lnRef idx="2">
            <a:schemeClr val="accent6"/>
          </a:lnRef>
          <a:fillRef idx="1">
            <a:schemeClr val="lt1"/>
          </a:fillRef>
          <a:effectRef idx="0">
            <a:schemeClr val="accent6"/>
          </a:effectRef>
          <a:fontRef idx="minor">
            <a:schemeClr val="dk1"/>
          </a:fontRef>
        </p:style>
        <p:txBody>
          <a:bodyPr wrap="square" rtlCol="0">
            <a:spAutoFit/>
          </a:bodyPr>
          <a:lstStyle/>
          <a:p>
            <a:pPr algn="just"/>
            <a:r>
              <a:rPr lang="el-GR" sz="1100" dirty="0" smtClean="0">
                <a:latin typeface="Cambria" pitchFamily="18" charset="0"/>
              </a:rPr>
              <a:t>Ενημέρωση </a:t>
            </a:r>
            <a:r>
              <a:rPr lang="en-US" sz="1100" dirty="0" smtClean="0">
                <a:latin typeface="Cambria" pitchFamily="18" charset="0"/>
              </a:rPr>
              <a:t> </a:t>
            </a:r>
            <a:r>
              <a:rPr lang="el-GR" sz="1100" dirty="0" smtClean="0">
                <a:latin typeface="Cambria" pitchFamily="18" charset="0"/>
              </a:rPr>
              <a:t>και παρακολούθηση επιστημονικών ενημερώσεων  από ειδικούς (</a:t>
            </a:r>
            <a:r>
              <a:rPr lang="en-US" sz="1100" dirty="0" smtClean="0">
                <a:latin typeface="Cambria" pitchFamily="18" charset="0"/>
              </a:rPr>
              <a:t>Science Cafe</a:t>
            </a:r>
            <a:r>
              <a:rPr lang="el-GR" sz="1100" dirty="0" smtClean="0">
                <a:latin typeface="Cambria" pitchFamily="18" charset="0"/>
              </a:rPr>
              <a:t>)</a:t>
            </a:r>
            <a:endParaRPr lang="el-GR" sz="1100" dirty="0">
              <a:latin typeface="Cambria" pitchFamily="18" charset="0"/>
            </a:endParaRPr>
          </a:p>
        </p:txBody>
      </p:sp>
      <p:pic>
        <p:nvPicPr>
          <p:cNvPr id="2062" name="Picture 14" descr="http://blog.100tb.com/wp-content/uploads/2013/06/cern.jpg"/>
          <p:cNvPicPr>
            <a:picLocks noChangeAspect="1" noChangeArrowheads="1"/>
          </p:cNvPicPr>
          <p:nvPr/>
        </p:nvPicPr>
        <p:blipFill>
          <a:blip r:embed="rId7" cstate="print"/>
          <a:srcRect/>
          <a:stretch>
            <a:fillRect/>
          </a:stretch>
        </p:blipFill>
        <p:spPr bwMode="auto">
          <a:xfrm>
            <a:off x="5357826" y="1142976"/>
            <a:ext cx="1240903" cy="1214445"/>
          </a:xfrm>
          <a:prstGeom prst="rect">
            <a:avLst/>
          </a:prstGeom>
          <a:noFill/>
        </p:spPr>
      </p:pic>
      <p:sp>
        <p:nvSpPr>
          <p:cNvPr id="44" name="43 - TextBox"/>
          <p:cNvSpPr txBox="1"/>
          <p:nvPr/>
        </p:nvSpPr>
        <p:spPr>
          <a:xfrm>
            <a:off x="1714488" y="1477012"/>
            <a:ext cx="3357586" cy="523220"/>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pPr algn="just"/>
            <a:r>
              <a:rPr lang="el-GR" sz="1400" dirty="0" smtClean="0">
                <a:latin typeface="Cambria" pitchFamily="18" charset="0"/>
              </a:rPr>
              <a:t>Απευθύνεται σε όλους τους μαθητές ΣΤ’ των Δημοτικών Σχολείων της Μαγνησίας</a:t>
            </a:r>
            <a:endParaRPr lang="el-GR" sz="1400" dirty="0">
              <a:latin typeface="Cambria" pitchFamily="18" charset="0"/>
            </a:endParaRPr>
          </a:p>
        </p:txBody>
      </p:sp>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187</TotalTime>
  <Words>269</Words>
  <PresentationFormat>Προβολή στην οθόνη (4:3)</PresentationFormat>
  <Paragraphs>37</Paragraphs>
  <Slides>1</Slides>
  <Notes>1</Notes>
  <HiddenSlides>0</HiddenSlides>
  <MMClips>0</MMClips>
  <ScaleCrop>false</ScaleCrop>
  <HeadingPairs>
    <vt:vector size="4" baseType="variant">
      <vt:variant>
        <vt:lpstr>Θέμα</vt:lpstr>
      </vt:variant>
      <vt:variant>
        <vt:i4>1</vt:i4>
      </vt:variant>
      <vt:variant>
        <vt:lpstr>Τίτλοι διαφανειών</vt:lpstr>
      </vt:variant>
      <vt:variant>
        <vt:i4>1</vt:i4>
      </vt:variant>
    </vt:vector>
  </HeadingPairs>
  <TitlesOfParts>
    <vt:vector size="2" baseType="lpstr">
      <vt:lpstr>Θέμα του Office</vt:lpstr>
      <vt:lpstr>Διαφάνεια 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Nick</dc:creator>
  <cp:lastModifiedBy>Nick</cp:lastModifiedBy>
  <cp:revision>23</cp:revision>
  <dcterms:created xsi:type="dcterms:W3CDTF">2013-09-09T22:13:37Z</dcterms:created>
  <dcterms:modified xsi:type="dcterms:W3CDTF">2013-09-10T20:50:09Z</dcterms:modified>
</cp:coreProperties>
</file>